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3" r:id="rId1"/>
  </p:sldMasterIdLst>
  <p:sldIdLst>
    <p:sldId id="277" r:id="rId2"/>
    <p:sldId id="270" r:id="rId3"/>
    <p:sldId id="276" r:id="rId4"/>
    <p:sldId id="271" r:id="rId5"/>
    <p:sldId id="272" r:id="rId6"/>
    <p:sldId id="273" r:id="rId7"/>
    <p:sldId id="274"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132" autoAdjust="0"/>
    <p:restoredTop sz="94660"/>
  </p:normalViewPr>
  <p:slideViewPr>
    <p:cSldViewPr snapToGrid="0">
      <p:cViewPr varScale="1">
        <p:scale>
          <a:sx n="74" d="100"/>
          <a:sy n="74" d="100"/>
        </p:scale>
        <p:origin x="90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504A78D-23A7-4342-B00C-B09A12CBA6DD}" type="datetimeFigureOut">
              <a:rPr lang="en-AU" smtClean="0"/>
              <a:t>30/07/2022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110DBE0-2BE0-4FB0-B4F2-A954AF00114A}" type="slidenum">
              <a:rPr lang="en-AU" smtClean="0"/>
              <a:t>‹#›</a:t>
            </a:fld>
            <a:endParaRPr lang="en-AU"/>
          </a:p>
        </p:txBody>
      </p:sp>
    </p:spTree>
    <p:extLst>
      <p:ext uri="{BB962C8B-B14F-4D97-AF65-F5344CB8AC3E}">
        <p14:creationId xmlns:p14="http://schemas.microsoft.com/office/powerpoint/2010/main" val="4087757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5504A78D-23A7-4342-B00C-B09A12CBA6DD}" type="datetimeFigureOut">
              <a:rPr lang="en-AU" smtClean="0"/>
              <a:t>30/07/2022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110DBE0-2BE0-4FB0-B4F2-A954AF00114A}" type="slidenum">
              <a:rPr lang="en-AU" smtClean="0"/>
              <a:t>‹#›</a:t>
            </a:fld>
            <a:endParaRPr lang="en-AU"/>
          </a:p>
        </p:txBody>
      </p:sp>
    </p:spTree>
    <p:extLst>
      <p:ext uri="{BB962C8B-B14F-4D97-AF65-F5344CB8AC3E}">
        <p14:creationId xmlns:p14="http://schemas.microsoft.com/office/powerpoint/2010/main" val="1637136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04A78D-23A7-4342-B00C-B09A12CBA6DD}" type="datetimeFigureOut">
              <a:rPr lang="en-AU" smtClean="0"/>
              <a:t>30/07/2022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110DBE0-2BE0-4FB0-B4F2-A954AF00114A}" type="slidenum">
              <a:rPr lang="en-AU" smtClean="0"/>
              <a:t>‹#›</a:t>
            </a:fld>
            <a:endParaRPr lang="en-AU"/>
          </a:p>
        </p:txBody>
      </p:sp>
    </p:spTree>
    <p:extLst>
      <p:ext uri="{BB962C8B-B14F-4D97-AF65-F5344CB8AC3E}">
        <p14:creationId xmlns:p14="http://schemas.microsoft.com/office/powerpoint/2010/main" val="3123795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504A78D-23A7-4342-B00C-B09A12CBA6DD}" type="datetimeFigureOut">
              <a:rPr lang="en-AU" smtClean="0"/>
              <a:t>30/07/2022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110DBE0-2BE0-4FB0-B4F2-A954AF00114A}" type="slidenum">
              <a:rPr lang="en-AU" smtClean="0"/>
              <a:t>‹#›</a:t>
            </a:fld>
            <a:endParaRPr lang="en-AU"/>
          </a:p>
        </p:txBody>
      </p:sp>
    </p:spTree>
    <p:extLst>
      <p:ext uri="{BB962C8B-B14F-4D97-AF65-F5344CB8AC3E}">
        <p14:creationId xmlns:p14="http://schemas.microsoft.com/office/powerpoint/2010/main" val="4148792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04A78D-23A7-4342-B00C-B09A12CBA6DD}" type="datetimeFigureOut">
              <a:rPr lang="en-AU" smtClean="0"/>
              <a:t>30/07/2022</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6110DBE0-2BE0-4FB0-B4F2-A954AF00114A}" type="slidenum">
              <a:rPr lang="en-AU" smtClean="0"/>
              <a:t>‹#›</a:t>
            </a:fld>
            <a:endParaRPr lang="en-AU"/>
          </a:p>
        </p:txBody>
      </p:sp>
    </p:spTree>
    <p:extLst>
      <p:ext uri="{BB962C8B-B14F-4D97-AF65-F5344CB8AC3E}">
        <p14:creationId xmlns:p14="http://schemas.microsoft.com/office/powerpoint/2010/main" val="2866160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5504A78D-23A7-4342-B00C-B09A12CBA6DD}" type="datetimeFigureOut">
              <a:rPr lang="en-AU" smtClean="0"/>
              <a:t>30/07/2022</a:t>
            </a:fld>
            <a:endParaRPr lang="en-AU"/>
          </a:p>
        </p:txBody>
      </p:sp>
      <p:sp>
        <p:nvSpPr>
          <p:cNvPr id="5" name="Footer Placeholder 3"/>
          <p:cNvSpPr>
            <a:spLocks noGrp="1"/>
          </p:cNvSpPr>
          <p:nvPr>
            <p:ph type="ftr" sz="quarter" idx="11"/>
          </p:nvPr>
        </p:nvSpPr>
        <p:spPr/>
        <p:txBody>
          <a:bodyPr/>
          <a:lstStyle/>
          <a:p>
            <a:endParaRPr lang="en-AU"/>
          </a:p>
        </p:txBody>
      </p:sp>
      <p:sp>
        <p:nvSpPr>
          <p:cNvPr id="6" name="Slide Number Placeholder 4"/>
          <p:cNvSpPr>
            <a:spLocks noGrp="1"/>
          </p:cNvSpPr>
          <p:nvPr>
            <p:ph type="sldNum" sz="quarter" idx="12"/>
          </p:nvPr>
        </p:nvSpPr>
        <p:spPr/>
        <p:txBody>
          <a:bodyPr/>
          <a:lstStyle/>
          <a:p>
            <a:fld id="{6110DBE0-2BE0-4FB0-B4F2-A954AF00114A}" type="slidenum">
              <a:rPr lang="en-AU" smtClean="0"/>
              <a:t>‹#›</a:t>
            </a:fld>
            <a:endParaRPr lang="en-AU"/>
          </a:p>
        </p:txBody>
      </p:sp>
    </p:spTree>
    <p:extLst>
      <p:ext uri="{BB962C8B-B14F-4D97-AF65-F5344CB8AC3E}">
        <p14:creationId xmlns:p14="http://schemas.microsoft.com/office/powerpoint/2010/main" val="330136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504A78D-23A7-4342-B00C-B09A12CBA6DD}" type="datetimeFigureOut">
              <a:rPr lang="en-AU" smtClean="0"/>
              <a:t>30/07/2022</a:t>
            </a:fld>
            <a:endParaRPr lang="en-AU"/>
          </a:p>
        </p:txBody>
      </p:sp>
      <p:sp>
        <p:nvSpPr>
          <p:cNvPr id="5" name="Footer Placeholder 2"/>
          <p:cNvSpPr>
            <a:spLocks noGrp="1"/>
          </p:cNvSpPr>
          <p:nvPr>
            <p:ph type="ftr" sz="quarter" idx="11"/>
          </p:nvPr>
        </p:nvSpPr>
        <p:spPr/>
        <p:txBody>
          <a:bodyPr/>
          <a:lstStyle/>
          <a:p>
            <a:endParaRPr lang="en-AU"/>
          </a:p>
        </p:txBody>
      </p:sp>
      <p:sp>
        <p:nvSpPr>
          <p:cNvPr id="6" name="Slide Number Placeholder 3"/>
          <p:cNvSpPr>
            <a:spLocks noGrp="1"/>
          </p:cNvSpPr>
          <p:nvPr>
            <p:ph type="sldNum" sz="quarter" idx="12"/>
          </p:nvPr>
        </p:nvSpPr>
        <p:spPr/>
        <p:txBody>
          <a:bodyPr/>
          <a:lstStyle/>
          <a:p>
            <a:fld id="{6110DBE0-2BE0-4FB0-B4F2-A954AF00114A}" type="slidenum">
              <a:rPr lang="en-AU" smtClean="0"/>
              <a:t>‹#›</a:t>
            </a:fld>
            <a:endParaRPr lang="en-AU"/>
          </a:p>
        </p:txBody>
      </p:sp>
    </p:spTree>
    <p:extLst>
      <p:ext uri="{BB962C8B-B14F-4D97-AF65-F5344CB8AC3E}">
        <p14:creationId xmlns:p14="http://schemas.microsoft.com/office/powerpoint/2010/main" val="221081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5504A78D-23A7-4342-B00C-B09A12CBA6DD}" type="datetimeFigureOut">
              <a:rPr lang="en-AU" smtClean="0"/>
              <a:t>30/07/2022</a:t>
            </a:fld>
            <a:endParaRPr lang="en-AU"/>
          </a:p>
        </p:txBody>
      </p:sp>
      <p:sp>
        <p:nvSpPr>
          <p:cNvPr id="5" name="Footer Placeholder 5"/>
          <p:cNvSpPr>
            <a:spLocks noGrp="1"/>
          </p:cNvSpPr>
          <p:nvPr>
            <p:ph type="ftr" sz="quarter" idx="11"/>
          </p:nvPr>
        </p:nvSpPr>
        <p:spPr/>
        <p:txBody>
          <a:bodyPr/>
          <a:lstStyle/>
          <a:p>
            <a:endParaRPr lang="en-AU"/>
          </a:p>
        </p:txBody>
      </p:sp>
      <p:sp>
        <p:nvSpPr>
          <p:cNvPr id="6" name="Slide Number Placeholder 6"/>
          <p:cNvSpPr>
            <a:spLocks noGrp="1"/>
          </p:cNvSpPr>
          <p:nvPr>
            <p:ph type="sldNum" sz="quarter" idx="12"/>
          </p:nvPr>
        </p:nvSpPr>
        <p:spPr/>
        <p:txBody>
          <a:bodyPr/>
          <a:lstStyle/>
          <a:p>
            <a:fld id="{6110DBE0-2BE0-4FB0-B4F2-A954AF00114A}" type="slidenum">
              <a:rPr lang="en-AU" smtClean="0"/>
              <a:t>‹#›</a:t>
            </a:fld>
            <a:endParaRPr lang="en-AU"/>
          </a:p>
        </p:txBody>
      </p:sp>
    </p:spTree>
    <p:extLst>
      <p:ext uri="{BB962C8B-B14F-4D97-AF65-F5344CB8AC3E}">
        <p14:creationId xmlns:p14="http://schemas.microsoft.com/office/powerpoint/2010/main" val="678689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04A78D-23A7-4342-B00C-B09A12CBA6DD}" type="datetimeFigureOut">
              <a:rPr lang="en-AU" smtClean="0"/>
              <a:t>30/07/2022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110DBE0-2BE0-4FB0-B4F2-A954AF00114A}" type="slidenum">
              <a:rPr lang="en-AU" smtClean="0"/>
              <a:t>‹#›</a:t>
            </a:fld>
            <a:endParaRPr lang="en-AU"/>
          </a:p>
        </p:txBody>
      </p:sp>
    </p:spTree>
    <p:extLst>
      <p:ext uri="{BB962C8B-B14F-4D97-AF65-F5344CB8AC3E}">
        <p14:creationId xmlns:p14="http://schemas.microsoft.com/office/powerpoint/2010/main" val="9917039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04A78D-23A7-4342-B00C-B09A12CBA6DD}" type="datetimeFigureOut">
              <a:rPr lang="en-AU" smtClean="0"/>
              <a:t>30/07/2022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110DBE0-2BE0-4FB0-B4F2-A954AF00114A}" type="slidenum">
              <a:rPr lang="en-AU" smtClean="0"/>
              <a:t>‹#›</a:t>
            </a:fld>
            <a:endParaRPr lang="en-AU"/>
          </a:p>
        </p:txBody>
      </p:sp>
    </p:spTree>
    <p:extLst>
      <p:ext uri="{BB962C8B-B14F-4D97-AF65-F5344CB8AC3E}">
        <p14:creationId xmlns:p14="http://schemas.microsoft.com/office/powerpoint/2010/main" val="3362589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04A78D-23A7-4342-B00C-B09A12CBA6DD}" type="datetimeFigureOut">
              <a:rPr lang="en-AU" smtClean="0"/>
              <a:t>30/07/2022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110DBE0-2BE0-4FB0-B4F2-A954AF00114A}" type="slidenum">
              <a:rPr lang="en-AU" smtClean="0"/>
              <a:t>‹#›</a:t>
            </a:fld>
            <a:endParaRPr lang="en-AU"/>
          </a:p>
        </p:txBody>
      </p:sp>
    </p:spTree>
    <p:extLst>
      <p:ext uri="{BB962C8B-B14F-4D97-AF65-F5344CB8AC3E}">
        <p14:creationId xmlns:p14="http://schemas.microsoft.com/office/powerpoint/2010/main" val="12059053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04A78D-23A7-4342-B00C-B09A12CBA6DD}" type="datetimeFigureOut">
              <a:rPr lang="en-AU" smtClean="0"/>
              <a:t>30/07/2022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110DBE0-2BE0-4FB0-B4F2-A954AF00114A}" type="slidenum">
              <a:rPr lang="en-AU" smtClean="0"/>
              <a:t>‹#›</a:t>
            </a:fld>
            <a:endParaRPr lang="en-AU"/>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4932678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04A78D-23A7-4342-B00C-B09A12CBA6DD}" type="datetimeFigureOut">
              <a:rPr lang="en-AU" smtClean="0"/>
              <a:t>30/07/2022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110DBE0-2BE0-4FB0-B4F2-A954AF00114A}" type="slidenum">
              <a:rPr lang="en-AU" smtClean="0"/>
              <a:t>‹#›</a:t>
            </a:fld>
            <a:endParaRPr lang="en-AU"/>
          </a:p>
        </p:txBody>
      </p:sp>
    </p:spTree>
    <p:extLst>
      <p:ext uri="{BB962C8B-B14F-4D97-AF65-F5344CB8AC3E}">
        <p14:creationId xmlns:p14="http://schemas.microsoft.com/office/powerpoint/2010/main" val="37038064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504A78D-23A7-4342-B00C-B09A12CBA6DD}" type="datetimeFigureOut">
              <a:rPr lang="en-AU" smtClean="0"/>
              <a:t>30/07/2022</a:t>
            </a:fld>
            <a:endParaRPr lang="en-AU"/>
          </a:p>
        </p:txBody>
      </p:sp>
      <p:sp>
        <p:nvSpPr>
          <p:cNvPr id="4"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110DBE0-2BE0-4FB0-B4F2-A954AF00114A}" type="slidenum">
              <a:rPr lang="en-AU" smtClean="0"/>
              <a:t>‹#›</a:t>
            </a:fld>
            <a:endParaRPr lang="en-AU"/>
          </a:p>
        </p:txBody>
      </p:sp>
    </p:spTree>
    <p:extLst>
      <p:ext uri="{BB962C8B-B14F-4D97-AF65-F5344CB8AC3E}">
        <p14:creationId xmlns:p14="http://schemas.microsoft.com/office/powerpoint/2010/main" val="15282521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504A78D-23A7-4342-B00C-B09A12CBA6DD}" type="datetimeFigureOut">
              <a:rPr lang="en-AU" smtClean="0"/>
              <a:t>30/07/2022</a:t>
            </a:fld>
            <a:endParaRPr lang="en-AU"/>
          </a:p>
        </p:txBody>
      </p:sp>
      <p:sp>
        <p:nvSpPr>
          <p:cNvPr id="4"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110DBE0-2BE0-4FB0-B4F2-A954AF00114A}" type="slidenum">
              <a:rPr lang="en-AU" smtClean="0"/>
              <a:t>‹#›</a:t>
            </a:fld>
            <a:endParaRPr lang="en-AU"/>
          </a:p>
        </p:txBody>
      </p:sp>
    </p:spTree>
    <p:extLst>
      <p:ext uri="{BB962C8B-B14F-4D97-AF65-F5344CB8AC3E}">
        <p14:creationId xmlns:p14="http://schemas.microsoft.com/office/powerpoint/2010/main" val="19548737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04A78D-23A7-4342-B00C-B09A12CBA6DD}" type="datetimeFigureOut">
              <a:rPr lang="en-AU" smtClean="0"/>
              <a:t>30/07/2022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110DBE0-2BE0-4FB0-B4F2-A954AF00114A}" type="slidenum">
              <a:rPr lang="en-AU" smtClean="0"/>
              <a:t>‹#›</a:t>
            </a:fld>
            <a:endParaRPr lang="en-AU"/>
          </a:p>
        </p:txBody>
      </p:sp>
    </p:spTree>
    <p:extLst>
      <p:ext uri="{BB962C8B-B14F-4D97-AF65-F5344CB8AC3E}">
        <p14:creationId xmlns:p14="http://schemas.microsoft.com/office/powerpoint/2010/main" val="19404118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04A78D-23A7-4342-B00C-B09A12CBA6DD}" type="datetimeFigureOut">
              <a:rPr lang="en-AU" smtClean="0"/>
              <a:t>30/07/2022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110DBE0-2BE0-4FB0-B4F2-A954AF00114A}" type="slidenum">
              <a:rPr lang="en-AU" smtClean="0"/>
              <a:t>‹#›</a:t>
            </a:fld>
            <a:endParaRPr lang="en-AU"/>
          </a:p>
        </p:txBody>
      </p:sp>
    </p:spTree>
    <p:extLst>
      <p:ext uri="{BB962C8B-B14F-4D97-AF65-F5344CB8AC3E}">
        <p14:creationId xmlns:p14="http://schemas.microsoft.com/office/powerpoint/2010/main" val="2831544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504A78D-23A7-4342-B00C-B09A12CBA6DD}" type="datetimeFigureOut">
              <a:rPr lang="en-AU" smtClean="0"/>
              <a:t>30/07/2022</a:t>
            </a:fld>
            <a:endParaRPr lang="en-AU"/>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AU"/>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110DBE0-2BE0-4FB0-B4F2-A954AF00114A}" type="slidenum">
              <a:rPr lang="en-AU" smtClean="0"/>
              <a:t>‹#›</a:t>
            </a:fld>
            <a:endParaRPr lang="en-AU"/>
          </a:p>
        </p:txBody>
      </p:sp>
    </p:spTree>
    <p:extLst>
      <p:ext uri="{BB962C8B-B14F-4D97-AF65-F5344CB8AC3E}">
        <p14:creationId xmlns:p14="http://schemas.microsoft.com/office/powerpoint/2010/main" val="1181294328"/>
      </p:ext>
    </p:extLst>
  </p:cSld>
  <p:clrMap bg1="dk1" tx1="lt1" bg2="dk2" tx2="lt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 id="2147483845" r:id="rId12"/>
    <p:sldLayoutId id="2147483846" r:id="rId13"/>
    <p:sldLayoutId id="2147483847" r:id="rId14"/>
    <p:sldLayoutId id="2147483848" r:id="rId15"/>
    <p:sldLayoutId id="2147483849" r:id="rId16"/>
    <p:sldLayoutId id="2147483850"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b="1" dirty="0" smtClean="0">
                <a:latin typeface="Algerian" panose="04020705040A02060702" pitchFamily="82" charset="0"/>
              </a:rPr>
              <a:t>JUSTICE CONCEPT</a:t>
            </a:r>
            <a:endParaRPr lang="en-AU" b="1" dirty="0">
              <a:latin typeface="Algerian" panose="04020705040A02060702" pitchFamily="82" charset="0"/>
            </a:endParaRPr>
          </a:p>
        </p:txBody>
      </p:sp>
      <p:sp>
        <p:nvSpPr>
          <p:cNvPr id="3" name="Content Placeholder 2"/>
          <p:cNvSpPr>
            <a:spLocks noGrp="1"/>
          </p:cNvSpPr>
          <p:nvPr>
            <p:ph idx="1"/>
          </p:nvPr>
        </p:nvSpPr>
        <p:spPr>
          <a:xfrm>
            <a:off x="838200" y="2485623"/>
            <a:ext cx="10515600" cy="708338"/>
          </a:xfrm>
        </p:spPr>
        <p:txBody>
          <a:bodyPr/>
          <a:lstStyle/>
          <a:p>
            <a:pPr algn="ctr"/>
            <a:r>
              <a:rPr lang="en-AU" dirty="0" smtClean="0"/>
              <a:t>B.A 1</a:t>
            </a:r>
            <a:r>
              <a:rPr lang="en-AU" baseline="30000" dirty="0" smtClean="0"/>
              <a:t>ST</a:t>
            </a:r>
            <a:r>
              <a:rPr lang="en-AU" dirty="0" smtClean="0"/>
              <a:t> YEAR</a:t>
            </a:r>
            <a:endParaRPr lang="en-AU" dirty="0"/>
          </a:p>
        </p:txBody>
      </p:sp>
    </p:spTree>
    <p:extLst>
      <p:ext uri="{BB962C8B-B14F-4D97-AF65-F5344CB8AC3E}">
        <p14:creationId xmlns:p14="http://schemas.microsoft.com/office/powerpoint/2010/main" val="1314683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t>What is justice?</a:t>
            </a:r>
            <a:endParaRPr lang="en-AU" b="1" dirty="0"/>
          </a:p>
        </p:txBody>
      </p:sp>
      <p:sp>
        <p:nvSpPr>
          <p:cNvPr id="3" name="Content Placeholder 2"/>
          <p:cNvSpPr>
            <a:spLocks noGrp="1"/>
          </p:cNvSpPr>
          <p:nvPr>
            <p:ph idx="1"/>
          </p:nvPr>
        </p:nvSpPr>
        <p:spPr/>
        <p:txBody>
          <a:bodyPr/>
          <a:lstStyle/>
          <a:p>
            <a:r>
              <a:rPr lang="en-AU" dirty="0" smtClean="0"/>
              <a:t>Justice represents a set of criteria and attitudes necessary for the relationships between people , institutions and human groups to be adequate and balanced. It is a social concept deeply rooted in moral philosophy and ethics , considered a common good of </a:t>
            </a:r>
            <a:r>
              <a:rPr lang="en-AU" dirty="0" err="1" smtClean="0"/>
              <a:t>societies.In</a:t>
            </a:r>
            <a:r>
              <a:rPr lang="en-AU" dirty="0" smtClean="0"/>
              <a:t> this sense, justice is exercised by prohibiting, authorizing or regulating the various interactions between the elements of a society .</a:t>
            </a:r>
            <a:endParaRPr lang="en-AU" dirty="0"/>
          </a:p>
        </p:txBody>
      </p:sp>
    </p:spTree>
    <p:extLst>
      <p:ext uri="{BB962C8B-B14F-4D97-AF65-F5344CB8AC3E}">
        <p14:creationId xmlns:p14="http://schemas.microsoft.com/office/powerpoint/2010/main" val="20568487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u="sng" dirty="0" smtClean="0"/>
              <a:t>Some concepts of justice</a:t>
            </a:r>
            <a:endParaRPr lang="en-AU" b="1" u="sng" dirty="0"/>
          </a:p>
        </p:txBody>
      </p:sp>
      <p:sp>
        <p:nvSpPr>
          <p:cNvPr id="3" name="Content Placeholder 2"/>
          <p:cNvSpPr>
            <a:spLocks noGrp="1"/>
          </p:cNvSpPr>
          <p:nvPr>
            <p:ph idx="1"/>
          </p:nvPr>
        </p:nvSpPr>
        <p:spPr/>
        <p:txBody>
          <a:bodyPr>
            <a:normAutofit/>
          </a:bodyPr>
          <a:lstStyle/>
          <a:p>
            <a:r>
              <a:rPr lang="en-AU" dirty="0" smtClean="0"/>
              <a:t>For Plato (5th century BC). Justice is a social harmony, and therefore it could only be imparted by the wisest individuals, in charge of the management of society in its republican model.</a:t>
            </a:r>
          </a:p>
          <a:p>
            <a:r>
              <a:rPr lang="en-AU" dirty="0" smtClean="0"/>
              <a:t>For Aristotle (4th century BC). Justice was a proportional equality, that is, giving each one his or her own or what corresponds to him, based on his contribution to society, his needs and his merits.</a:t>
            </a:r>
          </a:p>
          <a:p>
            <a:r>
              <a:rPr lang="en-AU" dirty="0" smtClean="0"/>
              <a:t>For </a:t>
            </a:r>
            <a:r>
              <a:rPr lang="en-AU" dirty="0" err="1" smtClean="0"/>
              <a:t>Domicio</a:t>
            </a:r>
            <a:r>
              <a:rPr lang="en-AU" dirty="0" smtClean="0"/>
              <a:t> </a:t>
            </a:r>
            <a:r>
              <a:rPr lang="en-AU" dirty="0" err="1" smtClean="0"/>
              <a:t>Ulpiano</a:t>
            </a:r>
            <a:r>
              <a:rPr lang="en-AU" dirty="0" smtClean="0"/>
              <a:t> (3rd century AD). Justice must be a constant and perpetual will to give each citizen his due.</a:t>
            </a:r>
          </a:p>
          <a:p>
            <a:r>
              <a:rPr lang="en-AU" dirty="0" smtClean="0"/>
              <a:t>For Thomas Aquinas (13th century AD). Justice is the natural law, the set of rights that God grants to man as soon as he is born. Here was founded what today are Human Rights .</a:t>
            </a:r>
            <a:endParaRPr lang="en-AU" dirty="0"/>
          </a:p>
        </p:txBody>
      </p:sp>
    </p:spTree>
    <p:extLst>
      <p:ext uri="{BB962C8B-B14F-4D97-AF65-F5344CB8AC3E}">
        <p14:creationId xmlns:p14="http://schemas.microsoft.com/office/powerpoint/2010/main" val="14012205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2899" y="403761"/>
            <a:ext cx="10515600" cy="1325563"/>
          </a:xfrm>
        </p:spPr>
        <p:txBody>
          <a:bodyPr/>
          <a:lstStyle/>
          <a:p>
            <a:r>
              <a:rPr lang="en-AU" b="1" u="sng" dirty="0" smtClean="0"/>
              <a:t>Origin of justice</a:t>
            </a:r>
            <a:endParaRPr lang="en-AU" b="1" u="sng" dirty="0"/>
          </a:p>
        </p:txBody>
      </p:sp>
      <p:sp>
        <p:nvSpPr>
          <p:cNvPr id="3" name="Content Placeholder 2"/>
          <p:cNvSpPr>
            <a:spLocks noGrp="1"/>
          </p:cNvSpPr>
          <p:nvPr>
            <p:ph idx="1"/>
          </p:nvPr>
        </p:nvSpPr>
        <p:spPr/>
        <p:txBody>
          <a:bodyPr/>
          <a:lstStyle/>
          <a:p>
            <a:r>
              <a:rPr lang="en-AU" dirty="0" smtClean="0"/>
              <a:t>The word justice comes from several Latin words such as </a:t>
            </a:r>
            <a:r>
              <a:rPr lang="en-AU" dirty="0" err="1" smtClean="0"/>
              <a:t>iure</a:t>
            </a:r>
            <a:r>
              <a:rPr lang="en-AU" dirty="0" smtClean="0"/>
              <a:t> , </a:t>
            </a:r>
            <a:r>
              <a:rPr lang="en-AU" dirty="0" err="1" smtClean="0"/>
              <a:t>iovis</a:t>
            </a:r>
            <a:r>
              <a:rPr lang="en-AU" dirty="0" smtClean="0"/>
              <a:t> or </a:t>
            </a:r>
            <a:r>
              <a:rPr lang="en-AU" dirty="0" err="1" smtClean="0"/>
              <a:t>iuramentum</a:t>
            </a:r>
            <a:r>
              <a:rPr lang="en-AU" dirty="0" smtClean="0"/>
              <a:t> , all linked to the name of Jupiter, the highest god of the Greco-Roman pantheon. Hence it follows that the Romans understood justice and law as a divine gift .</a:t>
            </a:r>
          </a:p>
          <a:p>
            <a:endParaRPr lang="en-AU" dirty="0" smtClean="0"/>
          </a:p>
          <a:p>
            <a:r>
              <a:rPr lang="en-AU" dirty="0" smtClean="0"/>
              <a:t>However, in its legislation a distinction was made between </a:t>
            </a:r>
            <a:r>
              <a:rPr lang="en-AU" dirty="0" err="1" smtClean="0"/>
              <a:t>ius</a:t>
            </a:r>
            <a:r>
              <a:rPr lang="en-AU" dirty="0" smtClean="0"/>
              <a:t> and </a:t>
            </a:r>
            <a:r>
              <a:rPr lang="en-AU" dirty="0" err="1" smtClean="0"/>
              <a:t>fas</a:t>
            </a:r>
            <a:r>
              <a:rPr lang="en-AU" dirty="0" smtClean="0"/>
              <a:t> , that is, between the legal sphere and the religious sphere . The Roman law is predecessor in many ways of the contemporary law of the West .</a:t>
            </a:r>
            <a:endParaRPr lang="en-AU" dirty="0"/>
          </a:p>
        </p:txBody>
      </p:sp>
    </p:spTree>
    <p:extLst>
      <p:ext uri="{BB962C8B-B14F-4D97-AF65-F5344CB8AC3E}">
        <p14:creationId xmlns:p14="http://schemas.microsoft.com/office/powerpoint/2010/main" val="2295590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u="sng" dirty="0" smtClean="0"/>
              <a:t>Types of justice</a:t>
            </a:r>
            <a:endParaRPr lang="en-AU" b="1" u="sng" dirty="0"/>
          </a:p>
        </p:txBody>
      </p:sp>
      <p:sp>
        <p:nvSpPr>
          <p:cNvPr id="3" name="Content Placeholder 2"/>
          <p:cNvSpPr>
            <a:spLocks noGrp="1"/>
          </p:cNvSpPr>
          <p:nvPr>
            <p:ph idx="1"/>
          </p:nvPr>
        </p:nvSpPr>
        <p:spPr>
          <a:xfrm>
            <a:off x="838200" y="1690688"/>
            <a:ext cx="10515600" cy="4486275"/>
          </a:xfrm>
        </p:spPr>
        <p:txBody>
          <a:bodyPr>
            <a:normAutofit fontScale="85000" lnSpcReduction="10000"/>
          </a:bodyPr>
          <a:lstStyle/>
          <a:p>
            <a:r>
              <a:rPr lang="en-AU" dirty="0" smtClean="0"/>
              <a:t>Distributive justice. Also called economic justice, it is concerned with the fair distribution of goods in society, that is, ensuring the right of each person to have what is necessary for a dignified life. The problem in this is in what procedures or to what extent measures must be taken in this regard in a given society.</a:t>
            </a:r>
          </a:p>
          <a:p>
            <a:r>
              <a:rPr lang="en-AU" dirty="0" smtClean="0"/>
              <a:t>Procedural justice. It is one that ensures that all individuals receive the treatment they deserve based on their actions, reinforcing obedience to the rules in an impartial and objective manner, evaluating each case and in accordance with a stipulated procedure.</a:t>
            </a:r>
          </a:p>
          <a:p>
            <a:r>
              <a:rPr lang="en-AU" dirty="0" smtClean="0"/>
              <a:t>Retributive justice. It is governed by the principle that everyone should be treated the same way they treat others. Thus, it undertakes the punishment as the retroactive compensation for the damage inflicted on third parties, balancing the situations so that the aggressors do not obtain unfair advantages over their victims. In the same way, through punishment it seeks to dissuade society from committing acts of injustice.</a:t>
            </a:r>
          </a:p>
          <a:p>
            <a:r>
              <a:rPr lang="en-AU" dirty="0" smtClean="0"/>
              <a:t>Restorative justice. Similar to the previous one, but focused on the victim of mistreatment or injustice, it is proposed to compensate for the damage committed against them by restoring well-being and tranquillity, to some extent, to specific individuals. Thus, it seeks to balance relationships within the community and heal the wounds.</a:t>
            </a:r>
            <a:endParaRPr lang="en-AU" dirty="0"/>
          </a:p>
        </p:txBody>
      </p:sp>
    </p:spTree>
    <p:extLst>
      <p:ext uri="{BB962C8B-B14F-4D97-AF65-F5344CB8AC3E}">
        <p14:creationId xmlns:p14="http://schemas.microsoft.com/office/powerpoint/2010/main" val="10709427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6489"/>
            <a:ext cx="10515600" cy="1325563"/>
          </a:xfrm>
        </p:spPr>
        <p:txBody>
          <a:bodyPr/>
          <a:lstStyle/>
          <a:p>
            <a:r>
              <a:rPr lang="en-AU" b="1" u="sng" dirty="0" smtClean="0"/>
              <a:t>Importance of justice</a:t>
            </a:r>
            <a:endParaRPr lang="en-AU" b="1" u="sng" dirty="0"/>
          </a:p>
        </p:txBody>
      </p:sp>
      <p:sp>
        <p:nvSpPr>
          <p:cNvPr id="3" name="Content Placeholder 2"/>
          <p:cNvSpPr>
            <a:spLocks noGrp="1"/>
          </p:cNvSpPr>
          <p:nvPr>
            <p:ph idx="1"/>
          </p:nvPr>
        </p:nvSpPr>
        <p:spPr/>
        <p:txBody>
          <a:bodyPr>
            <a:normAutofit/>
          </a:bodyPr>
          <a:lstStyle/>
          <a:p>
            <a:r>
              <a:rPr lang="en-AU" dirty="0" smtClean="0"/>
              <a:t>A society without justice will never be able to be at peace with itself.</a:t>
            </a:r>
          </a:p>
          <a:p>
            <a:endParaRPr lang="en-AU" dirty="0" smtClean="0"/>
          </a:p>
          <a:p>
            <a:r>
              <a:rPr lang="en-AU" dirty="0" smtClean="0"/>
              <a:t>Justice is one of the key institutions for the development of human societies . Those that have achieved the best models of justice can offer their citizens the quality of life necessary to later sustain economic advancement and in other areas.</a:t>
            </a:r>
          </a:p>
          <a:p>
            <a:endParaRPr lang="en-AU" dirty="0" smtClean="0"/>
          </a:p>
          <a:p>
            <a:r>
              <a:rPr lang="en-AU" dirty="0" smtClean="0"/>
              <a:t>A society without justice will never be able to be at peace with itself . Its inhabitants will always be suspicious of each other. If they feel helpless, they are likely to take steps on their own to make amends or protect themselves from others.</a:t>
            </a:r>
          </a:p>
          <a:p>
            <a:endParaRPr lang="en-AU" dirty="0" smtClean="0"/>
          </a:p>
          <a:p>
            <a:endParaRPr lang="en-AU" dirty="0"/>
          </a:p>
        </p:txBody>
      </p:sp>
    </p:spTree>
    <p:extLst>
      <p:ext uri="{BB962C8B-B14F-4D97-AF65-F5344CB8AC3E}">
        <p14:creationId xmlns:p14="http://schemas.microsoft.com/office/powerpoint/2010/main" val="3123650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normAutofit/>
          </a:bodyPr>
          <a:lstStyle/>
          <a:p>
            <a:pPr algn="ctr"/>
            <a:r>
              <a:rPr lang="en-AU" sz="4800" dirty="0" smtClean="0">
                <a:latin typeface="Algerian" panose="04020705040A02060702" pitchFamily="82" charset="0"/>
              </a:rPr>
              <a:t>THANK YOU</a:t>
            </a:r>
            <a:endParaRPr lang="en-AU" sz="4800" dirty="0">
              <a:latin typeface="Algerian" panose="04020705040A02060702" pitchFamily="82" charset="0"/>
            </a:endParaRPr>
          </a:p>
        </p:txBody>
      </p:sp>
    </p:spTree>
    <p:extLst>
      <p:ext uri="{BB962C8B-B14F-4D97-AF65-F5344CB8AC3E}">
        <p14:creationId xmlns:p14="http://schemas.microsoft.com/office/powerpoint/2010/main" val="3996360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73</TotalTime>
  <Words>664</Words>
  <Application>Microsoft Office PowerPoint</Application>
  <PresentationFormat>Widescreen</PresentationFormat>
  <Paragraphs>25</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Algerian</vt:lpstr>
      <vt:lpstr>Arial</vt:lpstr>
      <vt:lpstr>Century Gothic</vt:lpstr>
      <vt:lpstr>Wingdings 3</vt:lpstr>
      <vt:lpstr>Ion</vt:lpstr>
      <vt:lpstr>JUSTICE CONCEPT</vt:lpstr>
      <vt:lpstr>What is justice?</vt:lpstr>
      <vt:lpstr>Some concepts of justice</vt:lpstr>
      <vt:lpstr>Origin of justice</vt:lpstr>
      <vt:lpstr>Types of justice</vt:lpstr>
      <vt:lpstr>Importance of justice</vt:lpstr>
      <vt:lpstr>PowerPoint Presentation</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LIBERTY</dc:title>
  <dc:creator>gt</dc:creator>
  <cp:lastModifiedBy>gt</cp:lastModifiedBy>
  <cp:revision>14</cp:revision>
  <dcterms:created xsi:type="dcterms:W3CDTF">2022-07-19T05:31:03Z</dcterms:created>
  <dcterms:modified xsi:type="dcterms:W3CDTF">2022-07-30T05:15:02Z</dcterms:modified>
</cp:coreProperties>
</file>